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67" autoAdjust="0"/>
    <p:restoredTop sz="94694" autoAdjust="0"/>
  </p:normalViewPr>
  <p:slideViewPr>
    <p:cSldViewPr snapToGrid="0" snapToObjects="1">
      <p:cViewPr varScale="1">
        <p:scale>
          <a:sx n="147" d="100"/>
          <a:sy n="147" d="100"/>
        </p:scale>
        <p:origin x="-4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54336-4D50-2D43-9341-4F41C8394543}" type="datetimeFigureOut">
              <a:rPr lang="en-US" smtClean="0"/>
              <a:pPr/>
              <a:t>8/26/11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EF430-62FA-0F48-9C99-64887692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erman.about.com/cs/culture/a/langcult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Cultural</a:t>
            </a:r>
            <a:r>
              <a:rPr lang="en-US" dirty="0" smtClean="0"/>
              <a:t> Diversity </a:t>
            </a:r>
            <a:r>
              <a:rPr lang="en-US" dirty="0"/>
              <a:t>in German</a:t>
            </a:r>
            <a:r>
              <a:rPr lang="en-US" dirty="0" smtClean="0"/>
              <a:t> Speaking Countries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Language Diversity:</a:t>
            </a:r>
          </a:p>
          <a:p>
            <a:endParaRPr lang="en-US" dirty="0" smtClean="0"/>
          </a:p>
          <a:p>
            <a:r>
              <a:rPr lang="en-US" dirty="0" smtClean="0"/>
              <a:t>By Dirk Hamel-Wood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Me… I wrote this.</a:t>
            </a:r>
          </a:p>
          <a:p>
            <a:r>
              <a:rPr lang="en-US" dirty="0" smtClean="0"/>
              <a:t>www2.hawaii.edu/~cmhiggin/Crutchfield%20Paper%201.</a:t>
            </a:r>
            <a:r>
              <a:rPr lang="en-US" dirty="0" smtClean="0"/>
              <a:t>doc- Paper on German Language and Turkish immigrants.</a:t>
            </a:r>
          </a:p>
          <a:p>
            <a:r>
              <a:rPr lang="en-US" dirty="0" smtClean="0"/>
              <a:t>www2.erzwiss.uni-hamburg.de/.../Gogolin/a10_Gogolin_EERJ_1_1.</a:t>
            </a:r>
            <a:r>
              <a:rPr lang="en-US" dirty="0" smtClean="0"/>
              <a:t>pdf- Paper on language in German Schools.</a:t>
            </a:r>
          </a:p>
          <a:p>
            <a:r>
              <a:rPr lang="en-US" dirty="0" smtClean="0">
                <a:hlinkClick r:id="rId2"/>
              </a:rPr>
              <a:t>http://german.about.com/cs/culture/a/</a:t>
            </a:r>
            <a:r>
              <a:rPr lang="en-US" dirty="0" smtClean="0">
                <a:hlinkClick r:id="rId2"/>
              </a:rPr>
              <a:t>langcult.htm</a:t>
            </a:r>
            <a:r>
              <a:rPr lang="en-US" dirty="0" smtClean="0"/>
              <a:t> - Article on how German language and culture mesh.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standard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standard language in Germany is Standard German, also know as High German or </a:t>
            </a:r>
            <a:r>
              <a:rPr lang="en-US" i="1" dirty="0" err="1" smtClean="0"/>
              <a:t>Hochdeutsch</a:t>
            </a:r>
            <a:r>
              <a:rPr lang="en-US" i="1" dirty="0" smtClean="0"/>
              <a:t>.</a:t>
            </a:r>
            <a:endParaRPr lang="en-US" dirty="0" smtClean="0"/>
          </a:p>
          <a:p>
            <a:r>
              <a:rPr lang="en-US" dirty="0" smtClean="0"/>
              <a:t>Standard German is by law required as a medium for spoken and written German.</a:t>
            </a:r>
          </a:p>
          <a:p>
            <a:r>
              <a:rPr lang="en-US" dirty="0" smtClean="0"/>
              <a:t>There are 16 different dialects of the German language, commonly used at home and before young children are sent to primary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standard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out of the 82 million people in Germany, 7% of these people do </a:t>
            </a:r>
            <a:r>
              <a:rPr lang="en-US" b="1" dirty="0" smtClean="0"/>
              <a:t>not</a:t>
            </a:r>
            <a:r>
              <a:rPr lang="en-US" dirty="0" smtClean="0"/>
              <a:t> speak German as their primary language.</a:t>
            </a:r>
          </a:p>
          <a:p>
            <a:r>
              <a:rPr lang="en-US" dirty="0" smtClean="0"/>
              <a:t>The largest minority in Germany are the Turkish people, with 1.8 million speakers in the country, descendants of </a:t>
            </a:r>
            <a:r>
              <a:rPr lang="en-US" dirty="0" err="1" smtClean="0"/>
              <a:t>guestworkers</a:t>
            </a:r>
            <a:r>
              <a:rPr lang="en-US" dirty="0" smtClean="0"/>
              <a:t> who came to the country after WWII, to rebuild the country.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 of most German primary schools, about 50% of the students are ancestral Germans and only speak one language.</a:t>
            </a:r>
          </a:p>
          <a:p>
            <a:r>
              <a:rPr lang="en-US" dirty="0" smtClean="0"/>
              <a:t>The other 50% consists of 15 different nationalities and 20 different home languages.</a:t>
            </a:r>
          </a:p>
          <a:p>
            <a:r>
              <a:rPr lang="en-US" dirty="0" smtClean="0"/>
              <a:t>German is the most common language in European schools, along with English.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immigrant languages such as Turkish, while common, are looked down upon and are shown almost no respect.</a:t>
            </a:r>
          </a:p>
          <a:p>
            <a:r>
              <a:rPr lang="en-US" dirty="0" smtClean="0"/>
              <a:t>These immigrant languages, i.e. Turkish, have almost no schooling or social media in the German society, so many of these speakers are illiterate in their own language.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German language and culture are actually one and the same. It is fairly impossible to actually understand the language if you don’t understand the culture to some degree.</a:t>
            </a:r>
          </a:p>
          <a:p>
            <a:r>
              <a:rPr lang="en-US" dirty="0" smtClean="0"/>
              <a:t>In German, sometimes knowing when and where to say something is as important as saying it.</a:t>
            </a:r>
          </a:p>
          <a:p>
            <a:r>
              <a:rPr lang="en-US" dirty="0" smtClean="0"/>
              <a:t>One of these similarities is knowing when to say something like “Auf </a:t>
            </a:r>
            <a:r>
              <a:rPr lang="en-US" dirty="0" err="1" smtClean="0"/>
              <a:t>Wiedersehen</a:t>
            </a:r>
            <a:r>
              <a:rPr lang="en-US" dirty="0" smtClean="0"/>
              <a:t>!”, when leaving a store or establishment.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Another one of these similarities is the “Du” and “</a:t>
            </a:r>
            <a:r>
              <a:rPr lang="en-US" dirty="0" err="1" smtClean="0"/>
              <a:t>Sie</a:t>
            </a:r>
            <a:r>
              <a:rPr lang="en-US" dirty="0" smtClean="0"/>
              <a:t>”, the respectively informal and formal versions of the word “You.” These two words technically mean the same thing, but hold different places in society.</a:t>
            </a:r>
          </a:p>
          <a:p>
            <a:r>
              <a:rPr lang="en-US" dirty="0" smtClean="0"/>
              <a:t>Even if someone fluent in German but ignorant of culture visited the country, they would stick out in so many ways, for example, there is a special way to hold a knife and fork.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28" y="984960"/>
            <a:ext cx="3220567" cy="27220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308" y="480354"/>
            <a:ext cx="3038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Dialect regions of Germany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665" y="803520"/>
            <a:ext cx="3702928" cy="3979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4011" y="480354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Major Regions in Germany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307" y="4109829"/>
            <a:ext cx="4055046" cy="24330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4539305" y="4855680"/>
            <a:ext cx="979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German </a:t>
            </a:r>
          </a:p>
          <a:p>
            <a:r>
              <a:rPr lang="en-US" dirty="0" smtClean="0"/>
              <a:t>National</a:t>
            </a:r>
          </a:p>
          <a:p>
            <a:r>
              <a:rPr lang="en-US" dirty="0" smtClean="0"/>
              <a:t>Flag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What it the standard language in Germany?</a:t>
            </a:r>
          </a:p>
          <a:p>
            <a:r>
              <a:rPr lang="en-US" dirty="0" smtClean="0"/>
              <a:t>A. Afrikaans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Hochdeutsch</a:t>
            </a:r>
            <a:endParaRPr lang="en-US" dirty="0" smtClean="0"/>
          </a:p>
          <a:p>
            <a:r>
              <a:rPr lang="en-US" dirty="0" smtClean="0"/>
              <a:t>C. English</a:t>
            </a:r>
          </a:p>
          <a:p>
            <a:endParaRPr lang="en-US" dirty="0" smtClean="0"/>
          </a:p>
          <a:p>
            <a:r>
              <a:rPr lang="en-US" dirty="0" smtClean="0"/>
              <a:t>2. How many Turkish speakers live in Germany?</a:t>
            </a:r>
          </a:p>
          <a:p>
            <a:r>
              <a:rPr lang="en-US" dirty="0" smtClean="0"/>
              <a:t>A. There aren’t any…</a:t>
            </a:r>
          </a:p>
          <a:p>
            <a:r>
              <a:rPr lang="en-US" dirty="0" smtClean="0"/>
              <a:t>B. 2,000,000</a:t>
            </a:r>
          </a:p>
          <a:p>
            <a:r>
              <a:rPr lang="en-US" dirty="0" smtClean="0"/>
              <a:t>C. 1.8 million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534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Cultural Diversity in German Speaking Countries</vt:lpstr>
      <vt:lpstr>German standard language</vt:lpstr>
      <vt:lpstr>German standard language</vt:lpstr>
      <vt:lpstr>German schools</vt:lpstr>
      <vt:lpstr>German Schools</vt:lpstr>
      <vt:lpstr>Language and Culture</vt:lpstr>
      <vt:lpstr>Language and Culture</vt:lpstr>
      <vt:lpstr>Slide 8</vt:lpstr>
      <vt:lpstr>Quiz Questions</vt:lpstr>
      <vt:lpstr>References</vt:lpstr>
    </vt:vector>
  </TitlesOfParts>
  <Company>U.S. Masters Swimming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Laura Hamel</dc:creator>
  <cp:lastModifiedBy>Laura Hamel</cp:lastModifiedBy>
  <cp:revision>15</cp:revision>
  <dcterms:created xsi:type="dcterms:W3CDTF">2011-08-26T12:24:23Z</dcterms:created>
  <dcterms:modified xsi:type="dcterms:W3CDTF">2011-08-26T13:06:01Z</dcterms:modified>
</cp:coreProperties>
</file>